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0" r:id="rId7"/>
    <p:sldId id="274" r:id="rId8"/>
    <p:sldId id="275" r:id="rId9"/>
    <p:sldId id="276" r:id="rId10"/>
    <p:sldId id="277" r:id="rId11"/>
    <p:sldId id="278" r:id="rId12"/>
    <p:sldId id="279" r:id="rId13"/>
    <p:sldId id="262" r:id="rId14"/>
    <p:sldId id="263" r:id="rId15"/>
    <p:sldId id="264" r:id="rId16"/>
    <p:sldId id="265" r:id="rId17"/>
    <p:sldId id="266" r:id="rId18"/>
    <p:sldId id="270" r:id="rId19"/>
    <p:sldId id="267" r:id="rId20"/>
    <p:sldId id="268" r:id="rId21"/>
    <p:sldId id="269" r:id="rId22"/>
    <p:sldId id="271" r:id="rId23"/>
    <p:sldId id="272" r:id="rId24"/>
    <p:sldId id="280" r:id="rId25"/>
    <p:sldId id="281" r:id="rId26"/>
    <p:sldId id="282" r:id="rId27"/>
    <p:sldId id="283" r:id="rId28"/>
    <p:sldId id="27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92F0E-A402-4F0F-B5E0-85C4C6E3E0E3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1909B-D284-4E89-991A-F35DD299F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5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1909B-D284-4E89-991A-F35DD299F9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Engineering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6573" y="3048000"/>
            <a:ext cx="6400800" cy="1143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Isometric Projections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0836" y="2294880"/>
            <a:ext cx="1302327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ME 2000</a:t>
            </a:r>
          </a:p>
        </p:txBody>
      </p:sp>
      <p:pic>
        <p:nvPicPr>
          <p:cNvPr id="5" name="Picture 4" descr="C:\Users\Cheeta\Downloads\Insign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76600"/>
            <a:ext cx="238101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495309" y="56388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>
                <a:solidFill>
                  <a:schemeClr val="tx1"/>
                </a:solidFill>
              </a:rPr>
              <a:t>Dr. </a:t>
            </a:r>
            <a:r>
              <a:rPr lang="en-US" sz="2600" b="1" dirty="0"/>
              <a:t>Vik</a:t>
            </a:r>
            <a:r>
              <a:rPr lang="en-US" sz="2600" b="1" dirty="0">
                <a:solidFill>
                  <a:schemeClr val="tx1"/>
                </a:solidFill>
              </a:rPr>
              <a:t>ash Kumar</a:t>
            </a:r>
          </a:p>
        </p:txBody>
      </p:sp>
    </p:spTree>
    <p:extLst>
      <p:ext uri="{BB962C8B-B14F-4D97-AF65-F5344CB8AC3E}">
        <p14:creationId xmlns:p14="http://schemas.microsoft.com/office/powerpoint/2010/main" val="629785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2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4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10199" y="1524000"/>
            <a:ext cx="3554800" cy="2842736"/>
            <a:chOff x="5410199" y="1805464"/>
            <a:chExt cx="3554800" cy="2842736"/>
          </a:xfrm>
        </p:grpSpPr>
        <p:pic>
          <p:nvPicPr>
            <p:cNvPr id="4100" name="Picture 4" descr="C:\Users\Cheeta\Downloads\New Doc 2019-10-08 14.53.57_3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7452">
              <a:off x="5645727" y="1805464"/>
              <a:ext cx="3319272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410199" y="4191000"/>
              <a:ext cx="2971801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Left ISO. plane</a:t>
              </a:r>
            </a:p>
          </p:txBody>
        </p:sp>
      </p:grpSp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Isometric Projections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861536"/>
            <a:ext cx="8458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/>
              <a:t>Draw the isometric projection of a square lamina of side </a:t>
            </a:r>
            <a:r>
              <a:rPr lang="en-US" sz="2100" b="1" dirty="0">
                <a:solidFill>
                  <a:schemeClr val="accent4"/>
                </a:solidFill>
              </a:rPr>
              <a:t>35 mm </a:t>
            </a:r>
            <a:r>
              <a:rPr lang="en-US" sz="2100" b="1" dirty="0"/>
              <a:t>when it is placed with its surface  (a) vertical and (b) horizontal.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24170" y="1600200"/>
            <a:ext cx="2095758" cy="2822944"/>
            <a:chOff x="3424170" y="1825256"/>
            <a:chExt cx="2095758" cy="2822944"/>
          </a:xfrm>
        </p:grpSpPr>
        <p:pic>
          <p:nvPicPr>
            <p:cNvPr id="4099" name="Picture 3" descr="C:\Users\Cheeta\Downloads\New Doc 2019-10-08 14.53.57_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1672" y="1825256"/>
              <a:ext cx="204825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424170" y="4098391"/>
              <a:ext cx="1833629" cy="549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Right ISO. plane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4298" y="1524000"/>
            <a:ext cx="2995360" cy="2743200"/>
            <a:chOff x="381000" y="1981200"/>
            <a:chExt cx="2995360" cy="2743200"/>
          </a:xfrm>
        </p:grpSpPr>
        <p:pic>
          <p:nvPicPr>
            <p:cNvPr id="4098" name="Picture 2" descr="C:\Users\Cheeta\Downloads\New Doc 2019-10-08 14.53.57_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981200"/>
              <a:ext cx="299536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961865" y="4267200"/>
              <a:ext cx="1833629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Front View</a:t>
              </a:r>
            </a:p>
          </p:txBody>
        </p:sp>
      </p:grpSp>
      <p:pic>
        <p:nvPicPr>
          <p:cNvPr id="4101" name="Picture 5" descr="C:\Users\Cheeta\Downloads\New Doc 2019-10-08 14.53.57_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4" y="4419600"/>
            <a:ext cx="212063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965163" y="6324600"/>
            <a:ext cx="1833629" cy="40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View</a:t>
            </a:r>
          </a:p>
        </p:txBody>
      </p:sp>
      <p:pic>
        <p:nvPicPr>
          <p:cNvPr id="4102" name="Picture 6" descr="C:\Users\Cheeta\Downloads\New Doc 2019-10-08 14.53.57_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03" y="4343400"/>
            <a:ext cx="295519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347990" y="6248400"/>
            <a:ext cx="2739706" cy="400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Horizontal ISO. plane</a:t>
            </a:r>
          </a:p>
        </p:txBody>
      </p:sp>
    </p:spTree>
    <p:extLst>
      <p:ext uri="{BB962C8B-B14F-4D97-AF65-F5344CB8AC3E}">
        <p14:creationId xmlns:p14="http://schemas.microsoft.com/office/powerpoint/2010/main" val="404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81954" y="2438400"/>
            <a:ext cx="3692769" cy="3200400"/>
            <a:chOff x="2514600" y="2590800"/>
            <a:chExt cx="3692769" cy="3200400"/>
          </a:xfrm>
        </p:grpSpPr>
        <p:pic>
          <p:nvPicPr>
            <p:cNvPr id="5124" name="Picture 4" descr="C:\Users\Cheeta\Downloads\New Doc 2019-10-08 15.40.16_2 (1)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590800"/>
              <a:ext cx="3692769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124200" y="5181600"/>
              <a:ext cx="29718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Vertical surface</a:t>
              </a:r>
            </a:p>
          </p:txBody>
        </p:sp>
      </p:grpSp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Isometric Projections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1166336"/>
            <a:ext cx="8458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/>
              <a:t>Draw the isometric projection of a regular hexagon of </a:t>
            </a:r>
            <a:r>
              <a:rPr lang="en-US" sz="2100" b="1" dirty="0">
                <a:solidFill>
                  <a:schemeClr val="accent4"/>
                </a:solidFill>
              </a:rPr>
              <a:t>25 mm </a:t>
            </a:r>
            <a:r>
              <a:rPr lang="en-US" sz="2100" b="1" dirty="0"/>
              <a:t>when it is placed with its surface  (a) vertical and (b) horizontal.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3946" y="2438400"/>
            <a:ext cx="2950254" cy="3200400"/>
            <a:chOff x="381000" y="2057400"/>
            <a:chExt cx="2950254" cy="3200400"/>
          </a:xfrm>
        </p:grpSpPr>
        <p:pic>
          <p:nvPicPr>
            <p:cNvPr id="5122" name="Picture 2" descr="C:\Users\Cheeta\Downloads\New Doc 2019-10-08 15.40.16_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057400"/>
              <a:ext cx="2950254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38200" y="4800600"/>
              <a:ext cx="1833629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Front View</a:t>
              </a:r>
            </a:p>
          </p:txBody>
        </p:sp>
      </p:grpSp>
      <p:pic>
        <p:nvPicPr>
          <p:cNvPr id="5123" name="Picture 3" descr="C:\Users\Cheeta\Downloads\New Doc 2019-10-08 15.40.16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68" y="2057400"/>
            <a:ext cx="346099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45629" y="4830288"/>
            <a:ext cx="2971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Horizontal surface</a:t>
            </a:r>
          </a:p>
        </p:txBody>
      </p:sp>
    </p:spTree>
    <p:extLst>
      <p:ext uri="{BB962C8B-B14F-4D97-AF65-F5344CB8AC3E}">
        <p14:creationId xmlns:p14="http://schemas.microsoft.com/office/powerpoint/2010/main" val="3183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2942" y="1176162"/>
            <a:ext cx="2783394" cy="2743200"/>
            <a:chOff x="1023257" y="2220686"/>
            <a:chExt cx="2783394" cy="2743200"/>
          </a:xfrm>
        </p:grpSpPr>
        <p:pic>
          <p:nvPicPr>
            <p:cNvPr id="6146" name="Picture 2" descr="C:\Users\Cheeta\Downloads\New Doc 2019-10-08 16.20.13_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257" y="2220686"/>
              <a:ext cx="278339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47994" y="2538468"/>
              <a:ext cx="31172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S</a:t>
              </a:r>
            </a:p>
          </p:txBody>
        </p:sp>
      </p:grpSp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Isometric Projections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1000081"/>
            <a:ext cx="84582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/>
              <a:t>Draw the isometric projection of a circle with its surface parallel to HP.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7101" y="1555931"/>
            <a:ext cx="2608613" cy="4308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2"/>
                </a:solidFill>
              </a:rPr>
              <a:t>Four center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7828" y="2114363"/>
            <a:ext cx="4467101" cy="476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Draw isometric projection of </a:t>
            </a:r>
            <a:r>
              <a:rPr lang="en-US" b="1" dirty="0">
                <a:solidFill>
                  <a:schemeClr val="accent4"/>
                </a:solidFill>
              </a:rPr>
              <a:t>square </a:t>
            </a:r>
            <a:r>
              <a:rPr lang="en-US" b="1" dirty="0" err="1">
                <a:solidFill>
                  <a:schemeClr val="accent4"/>
                </a:solidFill>
              </a:rPr>
              <a:t>pqrs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as </a:t>
            </a:r>
            <a:r>
              <a:rPr lang="en-US" b="1" dirty="0">
                <a:solidFill>
                  <a:schemeClr val="accent4"/>
                </a:solidFill>
              </a:rPr>
              <a:t>rhombus PQRS </a:t>
            </a:r>
            <a:r>
              <a:rPr lang="en-US" b="1" dirty="0">
                <a:solidFill>
                  <a:schemeClr val="tx1"/>
                </a:solidFill>
              </a:rPr>
              <a:t>in isometric scale.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19600" y="2819400"/>
            <a:ext cx="4467101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Mark mid point of </a:t>
            </a:r>
            <a:r>
              <a:rPr lang="en-US" b="1" dirty="0">
                <a:solidFill>
                  <a:schemeClr val="accent4"/>
                </a:solidFill>
              </a:rPr>
              <a:t>PQ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accent4"/>
                </a:solidFill>
              </a:rPr>
              <a:t>QR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accent4"/>
                </a:solidFill>
              </a:rPr>
              <a:t>RS</a:t>
            </a:r>
            <a:r>
              <a:rPr lang="en-US" b="1" dirty="0">
                <a:solidFill>
                  <a:schemeClr val="tx1"/>
                </a:solidFill>
              </a:rPr>
              <a:t>  and</a:t>
            </a:r>
            <a:r>
              <a:rPr lang="en-US" b="1" dirty="0">
                <a:solidFill>
                  <a:schemeClr val="accent4"/>
                </a:solidFill>
              </a:rPr>
              <a:t> SP </a:t>
            </a:r>
            <a:r>
              <a:rPr lang="en-US" b="1" dirty="0">
                <a:solidFill>
                  <a:schemeClr val="tx1"/>
                </a:solidFill>
              </a:rPr>
              <a:t>as </a:t>
            </a:r>
            <a:r>
              <a:rPr lang="en-US" b="1" dirty="0">
                <a:solidFill>
                  <a:schemeClr val="accent4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accent4"/>
                </a:solidFill>
              </a:rPr>
              <a:t>B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  <a:r>
              <a:rPr lang="en-US" b="1" dirty="0">
                <a:solidFill>
                  <a:schemeClr val="tx1"/>
                </a:solidFill>
              </a:rPr>
              <a:t>, and </a:t>
            </a:r>
            <a:r>
              <a:rPr lang="en-US" b="1" dirty="0">
                <a:solidFill>
                  <a:schemeClr val="accent4"/>
                </a:solidFill>
              </a:rPr>
              <a:t>D </a:t>
            </a:r>
            <a:r>
              <a:rPr lang="en-US" b="1" dirty="0">
                <a:solidFill>
                  <a:schemeClr val="tx1"/>
                </a:solidFill>
              </a:rPr>
              <a:t>respectively.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19600" y="3295403"/>
            <a:ext cx="4467101" cy="438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Join </a:t>
            </a:r>
            <a:r>
              <a:rPr lang="en-US" b="1" dirty="0">
                <a:solidFill>
                  <a:schemeClr val="accent4"/>
                </a:solidFill>
              </a:rPr>
              <a:t>P</a:t>
            </a:r>
            <a:r>
              <a:rPr lang="en-US" b="1" dirty="0">
                <a:solidFill>
                  <a:schemeClr val="tx1"/>
                </a:solidFill>
              </a:rPr>
              <a:t> with </a:t>
            </a:r>
            <a:r>
              <a:rPr lang="en-US" b="1" dirty="0">
                <a:solidFill>
                  <a:schemeClr val="accent4"/>
                </a:solidFill>
              </a:rPr>
              <a:t>B</a:t>
            </a:r>
            <a:r>
              <a:rPr lang="en-US" b="1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accent4"/>
                </a:solidFill>
              </a:rPr>
              <a:t>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19600" y="3733800"/>
            <a:ext cx="446710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Join </a:t>
            </a:r>
            <a:r>
              <a:rPr lang="en-US" b="1" dirty="0">
                <a:solidFill>
                  <a:schemeClr val="accent4"/>
                </a:solidFill>
              </a:rPr>
              <a:t>R</a:t>
            </a:r>
            <a:r>
              <a:rPr lang="en-US" b="1" dirty="0">
                <a:solidFill>
                  <a:schemeClr val="tx1"/>
                </a:solidFill>
              </a:rPr>
              <a:t> with </a:t>
            </a:r>
            <a:r>
              <a:rPr lang="en-US" b="1" dirty="0">
                <a:solidFill>
                  <a:schemeClr val="accent4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accent4"/>
                </a:solidFill>
              </a:rPr>
              <a:t>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19600" y="4114800"/>
            <a:ext cx="4572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P as center </a:t>
            </a:r>
            <a:r>
              <a:rPr lang="en-US" b="1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accent4"/>
                </a:solidFill>
              </a:rPr>
              <a:t>PC as radius </a:t>
            </a:r>
            <a:r>
              <a:rPr lang="en-US" b="1" dirty="0">
                <a:solidFill>
                  <a:schemeClr val="tx1"/>
                </a:solidFill>
              </a:rPr>
              <a:t>draw an </a:t>
            </a:r>
            <a:r>
              <a:rPr lang="en-US" b="1" dirty="0">
                <a:solidFill>
                  <a:schemeClr val="accent4"/>
                </a:solidFill>
              </a:rPr>
              <a:t>arc CB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43350" y="4648200"/>
            <a:ext cx="45482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R as center </a:t>
            </a:r>
            <a:r>
              <a:rPr lang="en-US" b="1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accent4"/>
                </a:solidFill>
              </a:rPr>
              <a:t>RA as radius </a:t>
            </a:r>
            <a:r>
              <a:rPr lang="en-US" b="1" dirty="0">
                <a:solidFill>
                  <a:schemeClr val="tx1"/>
                </a:solidFill>
              </a:rPr>
              <a:t>draw an </a:t>
            </a:r>
            <a:r>
              <a:rPr lang="en-US" b="1" dirty="0">
                <a:solidFill>
                  <a:schemeClr val="accent4"/>
                </a:solidFill>
              </a:rPr>
              <a:t>arc AD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43350" y="5181600"/>
            <a:ext cx="45482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PC and RD cut at O</a:t>
            </a:r>
            <a:r>
              <a:rPr lang="en-US" sz="1200" b="1" dirty="0">
                <a:solidFill>
                  <a:schemeClr val="tx1"/>
                </a:solidFill>
              </a:rPr>
              <a:t>1</a:t>
            </a:r>
            <a:r>
              <a:rPr lang="en-US" b="1" dirty="0">
                <a:solidFill>
                  <a:schemeClr val="tx1"/>
                </a:solidFill>
              </a:rPr>
              <a:t>. </a:t>
            </a:r>
            <a:r>
              <a:rPr lang="en-US" b="1" dirty="0">
                <a:solidFill>
                  <a:schemeClr val="accent4"/>
                </a:solidFill>
              </a:rPr>
              <a:t>O</a:t>
            </a:r>
            <a:r>
              <a:rPr lang="en-US" sz="1200" b="1" dirty="0">
                <a:solidFill>
                  <a:schemeClr val="accent4"/>
                </a:solidFill>
              </a:rPr>
              <a:t>1</a:t>
            </a:r>
            <a:r>
              <a:rPr lang="en-US" b="1" dirty="0">
                <a:solidFill>
                  <a:schemeClr val="accent4"/>
                </a:solidFill>
              </a:rPr>
              <a:t> as center </a:t>
            </a:r>
            <a:r>
              <a:rPr lang="en-US" b="1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accent4"/>
                </a:solidFill>
              </a:rPr>
              <a:t>O</a:t>
            </a:r>
            <a:r>
              <a:rPr lang="en-US" sz="1200" b="1" dirty="0">
                <a:solidFill>
                  <a:schemeClr val="accent4"/>
                </a:solidFill>
              </a:rPr>
              <a:t>1</a:t>
            </a:r>
            <a:r>
              <a:rPr lang="en-US" b="1" dirty="0">
                <a:solidFill>
                  <a:schemeClr val="accent4"/>
                </a:solidFill>
              </a:rPr>
              <a:t>D as radius draw</a:t>
            </a:r>
            <a:r>
              <a:rPr lang="en-US" b="1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accent4"/>
                </a:solidFill>
              </a:rPr>
              <a:t>arc DC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43350" y="5791200"/>
            <a:ext cx="45482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Similarly </a:t>
            </a:r>
            <a:r>
              <a:rPr lang="en-US" b="1" dirty="0">
                <a:solidFill>
                  <a:schemeClr val="accent4"/>
                </a:solidFill>
              </a:rPr>
              <a:t>O</a:t>
            </a:r>
            <a:r>
              <a:rPr lang="en-US" sz="1200" b="1" dirty="0">
                <a:solidFill>
                  <a:schemeClr val="accent4"/>
                </a:solidFill>
              </a:rPr>
              <a:t>2</a:t>
            </a:r>
            <a:r>
              <a:rPr lang="en-US" b="1" dirty="0">
                <a:solidFill>
                  <a:schemeClr val="accent4"/>
                </a:solidFill>
              </a:rPr>
              <a:t> as center </a:t>
            </a:r>
            <a:r>
              <a:rPr lang="en-US" b="1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accent4"/>
                </a:solidFill>
              </a:rPr>
              <a:t>O</a:t>
            </a:r>
            <a:r>
              <a:rPr lang="en-US" sz="1200" b="1" dirty="0">
                <a:solidFill>
                  <a:schemeClr val="accent4"/>
                </a:solidFill>
              </a:rPr>
              <a:t>2</a:t>
            </a:r>
            <a:r>
              <a:rPr lang="en-US" b="1" dirty="0">
                <a:solidFill>
                  <a:schemeClr val="accent4"/>
                </a:solidFill>
              </a:rPr>
              <a:t>B as radius </a:t>
            </a:r>
            <a:r>
              <a:rPr lang="en-US" b="1" dirty="0">
                <a:solidFill>
                  <a:schemeClr val="tx1"/>
                </a:solidFill>
              </a:rPr>
              <a:t>draw and </a:t>
            </a:r>
            <a:r>
              <a:rPr lang="en-US" b="1" dirty="0">
                <a:solidFill>
                  <a:schemeClr val="accent4"/>
                </a:solidFill>
              </a:rPr>
              <a:t>arc BA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147" name="Picture 3" descr="C:\Users\Cheeta\Downloads\New Doc 2019-10-08 16.20.13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29" y="3750623"/>
            <a:ext cx="3554989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03223" y="6324599"/>
            <a:ext cx="762000" cy="352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Isometric Projections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838200"/>
            <a:ext cx="84582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/>
              <a:t>Draw the isometric projection of </a:t>
            </a:r>
            <a:r>
              <a:rPr lang="en-US" sz="2100" b="1" dirty="0">
                <a:solidFill>
                  <a:schemeClr val="accent4"/>
                </a:solidFill>
              </a:rPr>
              <a:t>a rectangular prism </a:t>
            </a:r>
            <a:r>
              <a:rPr lang="en-US" sz="2100" b="1" dirty="0"/>
              <a:t>of base </a:t>
            </a:r>
            <a:r>
              <a:rPr lang="en-US" sz="2100" b="1" dirty="0">
                <a:solidFill>
                  <a:schemeClr val="accent4"/>
                </a:solidFill>
              </a:rPr>
              <a:t>50 mm x 40 mm</a:t>
            </a:r>
            <a:r>
              <a:rPr lang="en-US" sz="2100" b="1" dirty="0"/>
              <a:t> and height </a:t>
            </a:r>
            <a:r>
              <a:rPr lang="en-US" sz="2100" b="1" dirty="0">
                <a:solidFill>
                  <a:schemeClr val="accent4"/>
                </a:solidFill>
              </a:rPr>
              <a:t>75 mm</a:t>
            </a:r>
            <a:r>
              <a:rPr lang="en-US" sz="2100" b="1" dirty="0"/>
              <a:t>. when rests with </a:t>
            </a:r>
            <a:r>
              <a:rPr lang="en-US" sz="2100" b="1" dirty="0">
                <a:solidFill>
                  <a:schemeClr val="accent1"/>
                </a:solidFill>
              </a:rPr>
              <a:t>base on HP </a:t>
            </a:r>
            <a:r>
              <a:rPr lang="en-US" sz="2100" b="1" dirty="0"/>
              <a:t>and one of its rectangular faces is </a:t>
            </a:r>
            <a:r>
              <a:rPr lang="en-US" sz="2100" b="1" dirty="0">
                <a:solidFill>
                  <a:schemeClr val="accent1"/>
                </a:solidFill>
              </a:rPr>
              <a:t>parallel to VP</a:t>
            </a:r>
            <a:r>
              <a:rPr lang="en-US" sz="2100" b="1" dirty="0"/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4578" y="2061910"/>
            <a:ext cx="2422422" cy="4536374"/>
            <a:chOff x="422564" y="2209800"/>
            <a:chExt cx="2422422" cy="4536374"/>
          </a:xfrm>
        </p:grpSpPr>
        <p:pic>
          <p:nvPicPr>
            <p:cNvPr id="7170" name="Picture 2" descr="C:\Users\Cheeta\Downloads\New Doc 2019-10-08 19.22.5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64" y="2209800"/>
              <a:ext cx="2422422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312223" y="6288974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1" name="Picture 3" descr="C:\Users\Cheeta\Downloads\New Doc 2019-10-08 19.23.49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75" y="1795153"/>
            <a:ext cx="29089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Cheeta\Downloads\New Doc 2019-10-08 19.23.49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33310"/>
            <a:ext cx="340139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Cheeta\Downloads\New Doc 2019-10-08 19.23.49_2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26" y="4146029"/>
            <a:ext cx="352230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263275" y="6141084"/>
            <a:ext cx="2971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09900" y="4114800"/>
            <a:ext cx="2971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Isometric scale</a:t>
            </a:r>
          </a:p>
        </p:txBody>
      </p:sp>
    </p:spTree>
    <p:extLst>
      <p:ext uri="{BB962C8B-B14F-4D97-AF65-F5344CB8AC3E}">
        <p14:creationId xmlns:p14="http://schemas.microsoft.com/office/powerpoint/2010/main" val="30577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Isometric Projections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838200"/>
            <a:ext cx="8458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/>
              <a:t>Draw the isometric projection of </a:t>
            </a:r>
            <a:r>
              <a:rPr lang="en-US" sz="2100" b="1" dirty="0">
                <a:solidFill>
                  <a:schemeClr val="accent4"/>
                </a:solidFill>
              </a:rPr>
              <a:t>a cone </a:t>
            </a:r>
            <a:r>
              <a:rPr lang="en-US" sz="2100" b="1" dirty="0"/>
              <a:t>of base </a:t>
            </a:r>
            <a:r>
              <a:rPr lang="en-US" sz="2100" b="1" dirty="0">
                <a:solidFill>
                  <a:schemeClr val="accent4"/>
                </a:solidFill>
              </a:rPr>
              <a:t>40 mm </a:t>
            </a:r>
            <a:r>
              <a:rPr lang="en-US" sz="2100" b="1" dirty="0"/>
              <a:t>diameter and height </a:t>
            </a:r>
            <a:r>
              <a:rPr lang="en-US" sz="2100" b="1" dirty="0">
                <a:solidFill>
                  <a:schemeClr val="accent4"/>
                </a:solidFill>
              </a:rPr>
              <a:t>58 mm </a:t>
            </a:r>
            <a:r>
              <a:rPr lang="en-US" sz="2100" b="1" dirty="0"/>
              <a:t>when it rests with its base on </a:t>
            </a:r>
            <a:r>
              <a:rPr lang="en-US" sz="2100" b="1" dirty="0">
                <a:solidFill>
                  <a:schemeClr val="accent1"/>
                </a:solidFill>
              </a:rPr>
              <a:t>HP</a:t>
            </a:r>
            <a:r>
              <a:rPr lang="en-US" sz="2100" b="1" dirty="0"/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30431" y="1686791"/>
            <a:ext cx="2734294" cy="4343400"/>
            <a:chOff x="562346" y="1724891"/>
            <a:chExt cx="2734294" cy="4343400"/>
          </a:xfrm>
        </p:grpSpPr>
        <p:grpSp>
          <p:nvGrpSpPr>
            <p:cNvPr id="7" name="Group 6"/>
            <p:cNvGrpSpPr/>
            <p:nvPr/>
          </p:nvGrpSpPr>
          <p:grpSpPr>
            <a:xfrm>
              <a:off x="562346" y="1724891"/>
              <a:ext cx="2669909" cy="4191000"/>
              <a:chOff x="453984" y="1752600"/>
              <a:chExt cx="2669909" cy="4191000"/>
            </a:xfrm>
          </p:grpSpPr>
          <p:pic>
            <p:nvPicPr>
              <p:cNvPr id="8194" name="Picture 2" descr="C:\Users\Cheeta\Downloads\New Doc 2019-10-08 19.39.05_1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1801091"/>
                <a:ext cx="2514293" cy="411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53984" y="1752600"/>
                <a:ext cx="77437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37903" y="5361709"/>
                <a:ext cx="401040" cy="581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895600" y="5486400"/>
              <a:ext cx="40104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6" name="Picture 4" descr="C:\Users\Cheeta\Downloads\New Doc 2019-10-08 19.39.05_2 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62300"/>
            <a:ext cx="262621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284792" y="1202089"/>
            <a:ext cx="2521974" cy="3886200"/>
            <a:chOff x="6284792" y="1202089"/>
            <a:chExt cx="2521974" cy="3886200"/>
          </a:xfrm>
        </p:grpSpPr>
        <p:pic>
          <p:nvPicPr>
            <p:cNvPr id="8195" name="Picture 3" descr="C:\Users\Cheeta\Downloads\New Doc 2019-10-08 19.39.05_3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792" y="1202089"/>
              <a:ext cx="2521974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309532" y="4631089"/>
              <a:ext cx="249723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Isometric projection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247183" y="5392882"/>
            <a:ext cx="2497234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Base circle</a:t>
            </a:r>
          </a:p>
        </p:txBody>
      </p:sp>
    </p:spTree>
    <p:extLst>
      <p:ext uri="{BB962C8B-B14F-4D97-AF65-F5344CB8AC3E}">
        <p14:creationId xmlns:p14="http://schemas.microsoft.com/office/powerpoint/2010/main" val="328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Isometric Projections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1013936"/>
            <a:ext cx="8458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/>
              <a:t>Draw the isometric projection of </a:t>
            </a:r>
            <a:r>
              <a:rPr lang="en-US" sz="2100" b="1" dirty="0">
                <a:solidFill>
                  <a:schemeClr val="accent4"/>
                </a:solidFill>
              </a:rPr>
              <a:t>a sphere </a:t>
            </a:r>
            <a:r>
              <a:rPr lang="en-US" sz="2100" b="1" dirty="0"/>
              <a:t>of diameter </a:t>
            </a:r>
            <a:r>
              <a:rPr lang="en-US" sz="2100" b="1" dirty="0">
                <a:solidFill>
                  <a:schemeClr val="accent4"/>
                </a:solidFill>
              </a:rPr>
              <a:t>50 mm </a:t>
            </a:r>
            <a:r>
              <a:rPr lang="en-US" sz="2100" b="1" dirty="0"/>
              <a:t>resting centrally on the top of a cube of side </a:t>
            </a:r>
            <a:r>
              <a:rPr lang="en-US" sz="2100" b="1" dirty="0">
                <a:solidFill>
                  <a:schemeClr val="accent4"/>
                </a:solidFill>
              </a:rPr>
              <a:t>60 mm</a:t>
            </a:r>
            <a:r>
              <a:rPr lang="en-US" sz="2100" b="1" dirty="0"/>
              <a:t>. </a:t>
            </a:r>
          </a:p>
        </p:txBody>
      </p:sp>
      <p:pic>
        <p:nvPicPr>
          <p:cNvPr id="3075" name="Picture 3" descr="C:\Users\Cheeta\Downloads\New Doc 2019-10-12 16.34.15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752600"/>
            <a:ext cx="2438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124199" y="2286000"/>
            <a:ext cx="3200401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Draw isometric projection of </a:t>
            </a:r>
            <a:r>
              <a:rPr lang="en-US" b="1" dirty="0">
                <a:solidFill>
                  <a:schemeClr val="accent4"/>
                </a:solidFill>
              </a:rPr>
              <a:t>square block </a:t>
            </a:r>
            <a:r>
              <a:rPr lang="en-US" b="1" dirty="0">
                <a:solidFill>
                  <a:schemeClr val="tx1"/>
                </a:solidFill>
              </a:rPr>
              <a:t>in isometric scale.</a:t>
            </a:r>
          </a:p>
        </p:txBody>
      </p:sp>
      <p:sp>
        <p:nvSpPr>
          <p:cNvPr id="9" name="Rectangle 8"/>
          <p:cNvSpPr/>
          <p:nvPr/>
        </p:nvSpPr>
        <p:spPr>
          <a:xfrm>
            <a:off x="3124198" y="3124200"/>
            <a:ext cx="3200401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Locate the center </a:t>
            </a:r>
            <a:r>
              <a:rPr lang="en-US" b="1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tx1"/>
                </a:solidFill>
              </a:rPr>
              <a:t>of the block.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4199" y="3962400"/>
            <a:ext cx="3200401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Draw a vertical at </a:t>
            </a:r>
            <a:r>
              <a:rPr lang="en-US" b="1" dirty="0">
                <a:solidFill>
                  <a:schemeClr val="accent4"/>
                </a:solidFill>
              </a:rPr>
              <a:t>A</a:t>
            </a:r>
            <a:r>
              <a:rPr lang="en-US" b="1" dirty="0">
                <a:solidFill>
                  <a:schemeClr val="tx1"/>
                </a:solidFill>
              </a:rPr>
              <a:t>. Mark point O on it such that </a:t>
            </a:r>
            <a:r>
              <a:rPr lang="en-US" b="1" dirty="0">
                <a:solidFill>
                  <a:schemeClr val="accent4"/>
                </a:solidFill>
              </a:rPr>
              <a:t>AO</a:t>
            </a:r>
            <a:r>
              <a:rPr lang="en-US" b="1" dirty="0">
                <a:solidFill>
                  <a:schemeClr val="tx1"/>
                </a:solidFill>
              </a:rPr>
              <a:t>= Isometric radius of sphere.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3074" name="Picture 2" descr="C:\Users\Cheeta\Downloads\New Doc 2019-10-12 16.34.1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24200" y="5105400"/>
            <a:ext cx="3200401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O</a:t>
            </a:r>
            <a:r>
              <a:rPr lang="en-US" b="1" dirty="0">
                <a:solidFill>
                  <a:schemeClr val="tx1"/>
                </a:solidFill>
              </a:rPr>
              <a:t> as center and </a:t>
            </a:r>
            <a:r>
              <a:rPr lang="en-US" b="1" dirty="0">
                <a:solidFill>
                  <a:schemeClr val="accent1"/>
                </a:solidFill>
              </a:rPr>
              <a:t>radius equal to true radius of the sphere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draw a circle </a:t>
            </a:r>
            <a:r>
              <a:rPr lang="en-US" b="1" dirty="0">
                <a:solidFill>
                  <a:schemeClr val="tx1"/>
                </a:solidFill>
              </a:rPr>
              <a:t>which is isometric projection of the sphere.</a:t>
            </a:r>
            <a:endParaRPr 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9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905000"/>
            <a:ext cx="57531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47800" y="5141768"/>
            <a:ext cx="838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43352" y="5141768"/>
            <a:ext cx="102424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1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Conversion of orthographic view to Isometric 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406730" y="8382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Draw the </a:t>
            </a:r>
            <a:r>
              <a:rPr lang="en-US" sz="2400" b="1" dirty="0">
                <a:solidFill>
                  <a:schemeClr val="accent1"/>
                </a:solidFill>
              </a:rPr>
              <a:t>Isometric view </a:t>
            </a:r>
            <a:r>
              <a:rPr lang="en-US" sz="2400" b="1" dirty="0"/>
              <a:t>for engineering component given in Figure below: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32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8956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Orthographic projection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3810000" y="3126432"/>
            <a:ext cx="609600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58145" y="2590800"/>
            <a:ext cx="3657600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All the views have to be read simultaneously and a conclusion to be drawn </a:t>
            </a:r>
            <a:r>
              <a:rPr lang="en-US" sz="2400" b="1" dirty="0">
                <a:solidFill>
                  <a:srgbClr val="FF0000"/>
                </a:solidFill>
              </a:rPr>
              <a:t>mentally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543" y="1414727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Isometric projection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10000" y="1660949"/>
            <a:ext cx="609600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8145" y="1014618"/>
            <a:ext cx="3657600" cy="1292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600" b="1" dirty="0">
                <a:solidFill>
                  <a:schemeClr val="tx2"/>
                </a:solidFill>
              </a:rPr>
              <a:t>Display all the three dimensions of an object in one view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3143" y="4724400"/>
            <a:ext cx="8066314" cy="841175"/>
            <a:chOff x="653143" y="4724400"/>
            <a:chExt cx="8066314" cy="841175"/>
          </a:xfrm>
        </p:grpSpPr>
        <p:sp>
          <p:nvSpPr>
            <p:cNvPr id="13" name="TextBox 12"/>
            <p:cNvSpPr txBox="1"/>
            <p:nvPr/>
          </p:nvSpPr>
          <p:spPr>
            <a:xfrm>
              <a:off x="718457" y="4948535"/>
              <a:ext cx="99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</a:rPr>
                <a:t>Rule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645722" y="5179367"/>
              <a:ext cx="495300" cy="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242457" y="4796134"/>
              <a:ext cx="6477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To distinguish Isometric Projection from Orthographic projections , use </a:t>
              </a:r>
              <a:r>
                <a:rPr lang="en-US" sz="2200" b="1" dirty="0">
                  <a:solidFill>
                    <a:srgbClr val="00B050"/>
                  </a:solidFill>
                </a:rPr>
                <a:t>CAPITAL LETTERS </a:t>
              </a:r>
              <a:r>
                <a:rPr lang="en-US" sz="2200" b="1" dirty="0"/>
                <a:t>for the corners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53143" y="4724400"/>
              <a:ext cx="78812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18457" y="5562600"/>
              <a:ext cx="78812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62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Conversion of orthographic view to Isometric view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52400" y="1219200"/>
            <a:ext cx="2743200" cy="2274332"/>
            <a:chOff x="152400" y="1219200"/>
            <a:chExt cx="2743200" cy="2274332"/>
          </a:xfrm>
        </p:grpSpPr>
        <p:pic>
          <p:nvPicPr>
            <p:cNvPr id="2050" name="Picture 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219200"/>
              <a:ext cx="2743200" cy="18288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990600" y="31242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00400" y="1219200"/>
            <a:ext cx="2743200" cy="2209321"/>
            <a:chOff x="3200400" y="1219200"/>
            <a:chExt cx="2743200" cy="2209321"/>
          </a:xfrm>
        </p:grpSpPr>
        <p:pic>
          <p:nvPicPr>
            <p:cNvPr id="2051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219200"/>
              <a:ext cx="2743200" cy="18288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4038600" y="3059189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48400" y="1219200"/>
            <a:ext cx="2743200" cy="2266066"/>
            <a:chOff x="6248400" y="1219200"/>
            <a:chExt cx="2743200" cy="2266066"/>
          </a:xfrm>
        </p:grpSpPr>
        <p:pic>
          <p:nvPicPr>
            <p:cNvPr id="2052" name="Picture 4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1219200"/>
              <a:ext cx="2743200" cy="18288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</p:pic>
        <p:sp>
          <p:nvSpPr>
            <p:cNvPr id="29" name="TextBox 28"/>
            <p:cNvSpPr txBox="1"/>
            <p:nvPr/>
          </p:nvSpPr>
          <p:spPr>
            <a:xfrm>
              <a:off x="7086600" y="3115934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8600" y="3886200"/>
            <a:ext cx="2743200" cy="2198132"/>
            <a:chOff x="228600" y="3886200"/>
            <a:chExt cx="2743200" cy="2198132"/>
          </a:xfrm>
        </p:grpSpPr>
        <p:grpSp>
          <p:nvGrpSpPr>
            <p:cNvPr id="5" name="Group 4"/>
            <p:cNvGrpSpPr/>
            <p:nvPr/>
          </p:nvGrpSpPr>
          <p:grpSpPr>
            <a:xfrm>
              <a:off x="228600" y="3886200"/>
              <a:ext cx="2743200" cy="1828800"/>
              <a:chOff x="228600" y="3733800"/>
              <a:chExt cx="3133725" cy="2095500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" y="3733800"/>
                <a:ext cx="3133725" cy="2095500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2971799" y="5410200"/>
                <a:ext cx="304801" cy="419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990600" y="57150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4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00400" y="3886200"/>
            <a:ext cx="2743200" cy="2199274"/>
            <a:chOff x="3200400" y="3886200"/>
            <a:chExt cx="2743200" cy="2199274"/>
          </a:xfrm>
        </p:grpSpPr>
        <p:pic>
          <p:nvPicPr>
            <p:cNvPr id="2054" name="Picture 6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3886200"/>
              <a:ext cx="2743200" cy="18288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</p:pic>
        <p:sp>
          <p:nvSpPr>
            <p:cNvPr id="31" name="TextBox 30"/>
            <p:cNvSpPr txBox="1"/>
            <p:nvPr/>
          </p:nvSpPr>
          <p:spPr>
            <a:xfrm>
              <a:off x="4152900" y="5716142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48400" y="3886200"/>
            <a:ext cx="2743200" cy="2274332"/>
            <a:chOff x="6248400" y="3886200"/>
            <a:chExt cx="2743200" cy="2274332"/>
          </a:xfrm>
        </p:grpSpPr>
        <p:pic>
          <p:nvPicPr>
            <p:cNvPr id="2055" name="Picture 7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3886200"/>
              <a:ext cx="2743200" cy="18288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</p:pic>
        <p:sp>
          <p:nvSpPr>
            <p:cNvPr id="7" name="Oval 6"/>
            <p:cNvSpPr/>
            <p:nvPr/>
          </p:nvSpPr>
          <p:spPr>
            <a:xfrm>
              <a:off x="8363883" y="4926398"/>
              <a:ext cx="482930" cy="4228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8305800" y="4800600"/>
              <a:ext cx="436418" cy="2515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200900" y="57912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525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Conversion of orthographic view to Isometric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83820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Draw the </a:t>
            </a:r>
            <a:r>
              <a:rPr lang="en-US" sz="2400" b="1" dirty="0">
                <a:solidFill>
                  <a:schemeClr val="accent1"/>
                </a:solidFill>
              </a:rPr>
              <a:t>Isometric view </a:t>
            </a:r>
            <a:r>
              <a:rPr lang="en-US" sz="2400" b="1" dirty="0"/>
              <a:t>for </a:t>
            </a:r>
            <a:r>
              <a:rPr lang="en-US" sz="2400" b="1" dirty="0">
                <a:solidFill>
                  <a:schemeClr val="accent4"/>
                </a:solidFill>
              </a:rPr>
              <a:t>MIXIE BASE </a:t>
            </a:r>
            <a:r>
              <a:rPr lang="en-US" sz="2400" b="1" dirty="0"/>
              <a:t>given in Figure below: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50432" y="1634247"/>
            <a:ext cx="5004592" cy="4084482"/>
            <a:chOff x="1850432" y="1546698"/>
            <a:chExt cx="5004592" cy="4084482"/>
          </a:xfrm>
        </p:grpSpPr>
        <p:pic>
          <p:nvPicPr>
            <p:cNvPr id="4098" name="Picture 2" descr="C:\Users\Cheeta\Downloads\New Doc 2019-10-09 18.42.57_1 (1)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1600200"/>
              <a:ext cx="4136432" cy="384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850432" y="5413929"/>
              <a:ext cx="4724400" cy="1486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06616" y="5250180"/>
              <a:ext cx="1589384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65640" y="4869180"/>
              <a:ext cx="1589384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6000" y="1546698"/>
              <a:ext cx="1589384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2488543" y="4454018"/>
              <a:ext cx="631232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</a:rPr>
                <a:t>300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58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Conversion of orthographic view to Isometric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83820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Draw the </a:t>
            </a:r>
            <a:r>
              <a:rPr lang="en-US" sz="2400" b="1" dirty="0">
                <a:solidFill>
                  <a:schemeClr val="accent1"/>
                </a:solidFill>
              </a:rPr>
              <a:t>Isometric view </a:t>
            </a:r>
            <a:r>
              <a:rPr lang="en-US" sz="2400" b="1" dirty="0"/>
              <a:t>for </a:t>
            </a:r>
            <a:r>
              <a:rPr lang="en-US" sz="2400" b="1" dirty="0">
                <a:solidFill>
                  <a:schemeClr val="accent4"/>
                </a:solidFill>
              </a:rPr>
              <a:t>MIXIE BASE </a:t>
            </a:r>
            <a:r>
              <a:rPr lang="en-US" sz="2400" b="1" dirty="0"/>
              <a:t>given in Figure below:</a:t>
            </a:r>
            <a:endParaRPr lang="en-US" sz="2400" dirty="0"/>
          </a:p>
        </p:txBody>
      </p:sp>
      <p:pic>
        <p:nvPicPr>
          <p:cNvPr id="5122" name="Picture 2" descr="C:\Users\Cheeta\Downloads\New Doc 2019-10-12 17.59.11_1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82" y="1524000"/>
            <a:ext cx="274320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heeta\Downloads\New Doc 2019-10-12 17.59.11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404890"/>
            <a:ext cx="3049035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9600" y="3856185"/>
            <a:ext cx="3403271" cy="2909315"/>
            <a:chOff x="406730" y="3856185"/>
            <a:chExt cx="3403271" cy="2909315"/>
          </a:xfrm>
        </p:grpSpPr>
        <p:pic>
          <p:nvPicPr>
            <p:cNvPr id="5124" name="Picture 4" descr="C:\Users\Cheeta\Downloads\New Doc 2019-10-12 17.59.11_3 (1).jpg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118987"/>
              <a:ext cx="3049762" cy="2468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124200" y="3856185"/>
              <a:ext cx="685801" cy="355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30" y="6410234"/>
              <a:ext cx="685801" cy="355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71874" y="4065342"/>
            <a:ext cx="2411286" cy="2525874"/>
            <a:chOff x="5271874" y="4065342"/>
            <a:chExt cx="2411286" cy="2525874"/>
          </a:xfrm>
        </p:grpSpPr>
        <p:pic>
          <p:nvPicPr>
            <p:cNvPr id="5125" name="Picture 5" descr="C:\Users\Cheeta\Downloads\New Doc 2019-10-12 17.59.11_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1875" y="4122336"/>
              <a:ext cx="2411285" cy="2468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271874" y="4065342"/>
              <a:ext cx="2411285" cy="105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5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Conversion of orthographic view to Isometric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8382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Draw the </a:t>
            </a:r>
            <a:r>
              <a:rPr lang="en-US" sz="2400" b="1" dirty="0">
                <a:solidFill>
                  <a:schemeClr val="accent1"/>
                </a:solidFill>
              </a:rPr>
              <a:t>Isometric view </a:t>
            </a:r>
            <a:r>
              <a:rPr lang="en-US" sz="2400" b="1" dirty="0"/>
              <a:t>for </a:t>
            </a:r>
            <a:r>
              <a:rPr lang="en-US" sz="2400" b="1" dirty="0">
                <a:solidFill>
                  <a:schemeClr val="accent4"/>
                </a:solidFill>
              </a:rPr>
              <a:t>Engineering component </a:t>
            </a:r>
            <a:r>
              <a:rPr lang="en-US" sz="2400" b="1" dirty="0"/>
              <a:t>given in Figure below: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4911132" y="1965623"/>
            <a:ext cx="3663074" cy="2834977"/>
            <a:chOff x="4911132" y="1965623"/>
            <a:chExt cx="3663074" cy="2834977"/>
          </a:xfrm>
        </p:grpSpPr>
        <p:pic>
          <p:nvPicPr>
            <p:cNvPr id="6146" name="Picture 2" descr="C:\Users\Cheeta\Downloads\New Doc 2019-10-12 17.59.11_6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2057400"/>
              <a:ext cx="3316406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911132" y="1965623"/>
              <a:ext cx="219743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3642" y="1905000"/>
            <a:ext cx="4396268" cy="3249300"/>
            <a:chOff x="340997" y="1905000"/>
            <a:chExt cx="4396268" cy="3249300"/>
          </a:xfrm>
        </p:grpSpPr>
        <p:grpSp>
          <p:nvGrpSpPr>
            <p:cNvPr id="11" name="Group 10"/>
            <p:cNvGrpSpPr/>
            <p:nvPr/>
          </p:nvGrpSpPr>
          <p:grpSpPr>
            <a:xfrm>
              <a:off x="340997" y="1953900"/>
              <a:ext cx="4294833" cy="3200400"/>
              <a:chOff x="340997" y="1953900"/>
              <a:chExt cx="4294833" cy="3200400"/>
            </a:xfrm>
          </p:grpSpPr>
          <p:pic>
            <p:nvPicPr>
              <p:cNvPr id="6147" name="Picture 3" descr="C:\Users\Cheeta\Downloads\New Doc 2019-10-12 17.59.11_5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997" y="1953900"/>
                <a:ext cx="4267200" cy="32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731383" y="4419600"/>
                <a:ext cx="904447" cy="533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40997" y="1905000"/>
              <a:ext cx="4396268" cy="174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29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Conversion of orthographic view to Isometric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8382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Draw the </a:t>
            </a:r>
            <a:r>
              <a:rPr lang="en-US" sz="2400" b="1" dirty="0">
                <a:solidFill>
                  <a:schemeClr val="accent1"/>
                </a:solidFill>
              </a:rPr>
              <a:t>Isometric view </a:t>
            </a:r>
            <a:r>
              <a:rPr lang="en-US" sz="2400" b="1" dirty="0"/>
              <a:t>for </a:t>
            </a:r>
            <a:r>
              <a:rPr lang="en-US" sz="2400" b="1" dirty="0">
                <a:solidFill>
                  <a:schemeClr val="accent4"/>
                </a:solidFill>
              </a:rPr>
              <a:t>Engineering component </a:t>
            </a:r>
            <a:r>
              <a:rPr lang="en-US" sz="2400" b="1" dirty="0"/>
              <a:t>given in Figure below: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20EF6-B9D0-B715-B21F-557C7B9A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31" y="1965623"/>
            <a:ext cx="3384338" cy="34641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468B5-68D2-D78F-29CC-82B0979A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133600"/>
            <a:ext cx="3939113" cy="28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3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Conversion of orthographic view to Isometric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8382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Draw the </a:t>
            </a:r>
            <a:r>
              <a:rPr lang="en-US" sz="2400" b="1" dirty="0">
                <a:solidFill>
                  <a:schemeClr val="accent1"/>
                </a:solidFill>
              </a:rPr>
              <a:t>Isometric view </a:t>
            </a:r>
            <a:r>
              <a:rPr lang="en-US" sz="2400" b="1" dirty="0"/>
              <a:t>for </a:t>
            </a:r>
            <a:r>
              <a:rPr lang="en-US" sz="2400" b="1" dirty="0">
                <a:solidFill>
                  <a:schemeClr val="accent4"/>
                </a:solidFill>
              </a:rPr>
              <a:t>Engineering component </a:t>
            </a:r>
            <a:r>
              <a:rPr lang="en-US" sz="2400" b="1" dirty="0"/>
              <a:t>given in Figure below: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DC1E6-1794-D0BC-5874-2356F2FE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1200"/>
            <a:ext cx="4629796" cy="3791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A6D49-504E-D07D-107D-56BE84B1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905000"/>
            <a:ext cx="3229426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53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Conversion of orthographic view to Isometric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8382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Draw the </a:t>
            </a:r>
            <a:r>
              <a:rPr lang="en-US" sz="2400" b="1" dirty="0">
                <a:solidFill>
                  <a:schemeClr val="accent1"/>
                </a:solidFill>
              </a:rPr>
              <a:t>Isometric view </a:t>
            </a:r>
            <a:r>
              <a:rPr lang="en-US" sz="2400" b="1" dirty="0"/>
              <a:t>for </a:t>
            </a:r>
            <a:r>
              <a:rPr lang="en-US" sz="2400" b="1" dirty="0">
                <a:solidFill>
                  <a:schemeClr val="accent4"/>
                </a:solidFill>
              </a:rPr>
              <a:t>Engineering component </a:t>
            </a:r>
            <a:r>
              <a:rPr lang="en-US" sz="2400" b="1" dirty="0"/>
              <a:t>given in Figure below: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1A797-2EE5-97EC-7571-494A047D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1" y="1669197"/>
            <a:ext cx="7792537" cy="3057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27895F-5A88-AFCD-1E23-B5E56C6C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1" y="1900024"/>
            <a:ext cx="779253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2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Conversion of orthographic view to Isometric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30" y="8382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Draw the </a:t>
            </a:r>
            <a:r>
              <a:rPr lang="en-US" sz="2400" b="1" dirty="0">
                <a:solidFill>
                  <a:schemeClr val="accent1"/>
                </a:solidFill>
              </a:rPr>
              <a:t>Isometric view </a:t>
            </a:r>
            <a:r>
              <a:rPr lang="en-US" sz="2400" b="1" dirty="0"/>
              <a:t>for </a:t>
            </a:r>
            <a:r>
              <a:rPr lang="en-US" sz="2400" b="1" dirty="0">
                <a:solidFill>
                  <a:schemeClr val="accent4"/>
                </a:solidFill>
              </a:rPr>
              <a:t>Engineering component </a:t>
            </a:r>
            <a:r>
              <a:rPr lang="en-US" sz="2400" b="1" dirty="0"/>
              <a:t>given in Figure below: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9660A-E560-7A27-8927-7334C1C0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86" y="1695235"/>
            <a:ext cx="5880228" cy="48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8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590800"/>
            <a:ext cx="825533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236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58821" y="381000"/>
            <a:ext cx="3724988" cy="4114800"/>
            <a:chOff x="5029200" y="762000"/>
            <a:chExt cx="3724988" cy="4114800"/>
          </a:xfrm>
        </p:grpSpPr>
        <p:pic>
          <p:nvPicPr>
            <p:cNvPr id="1026" name="Picture 2" descr="C:\Users\Cheeta\Downloads\New Doc 2019-10-07 16.00.08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821" y="762000"/>
              <a:ext cx="3495367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029200" y="4267200"/>
              <a:ext cx="129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Terminology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143000"/>
            <a:ext cx="2286000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Isometric Axes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177" y="1676400"/>
            <a:ext cx="4495800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Lines </a:t>
            </a:r>
            <a:r>
              <a:rPr lang="en-US" sz="2400" b="1" dirty="0">
                <a:solidFill>
                  <a:schemeClr val="accent4"/>
                </a:solidFill>
              </a:rPr>
              <a:t>AB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accent4"/>
                </a:solidFill>
              </a:rPr>
              <a:t>AD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4"/>
                </a:solidFill>
              </a:rPr>
              <a:t>AE</a:t>
            </a:r>
            <a:r>
              <a:rPr lang="en-US" sz="2400" b="1" dirty="0"/>
              <a:t> meeting at a point A and making an angle of </a:t>
            </a:r>
            <a:r>
              <a:rPr lang="en-US" sz="2400" b="1" dirty="0">
                <a:solidFill>
                  <a:schemeClr val="accent4"/>
                </a:solidFill>
              </a:rPr>
              <a:t>120°</a:t>
            </a:r>
            <a:r>
              <a:rPr lang="en-US" sz="2400" b="1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2895600"/>
            <a:ext cx="2286000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Isometric Lines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3429000"/>
            <a:ext cx="4495800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Lines parallel to the isometric axes are termed as isometric lines (</a:t>
            </a:r>
            <a:r>
              <a:rPr lang="en-US" sz="2400" b="1" dirty="0">
                <a:solidFill>
                  <a:schemeClr val="accent4"/>
                </a:solidFill>
              </a:rPr>
              <a:t>CD, CB, etc</a:t>
            </a:r>
            <a:r>
              <a:rPr lang="en-US" sz="2400" b="1" dirty="0"/>
              <a:t>.).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4724400"/>
            <a:ext cx="2971800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Non-Isometric Lines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5257800"/>
            <a:ext cx="4495800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Lines not parallel to the isometric axes are termed as non-isometric lines. </a:t>
            </a:r>
            <a:r>
              <a:rPr lang="en-US" sz="2400" b="1" dirty="0">
                <a:solidFill>
                  <a:schemeClr val="accent4"/>
                </a:solidFill>
              </a:rPr>
              <a:t>Line BD is an example.</a:t>
            </a:r>
          </a:p>
        </p:txBody>
      </p:sp>
    </p:spTree>
    <p:extLst>
      <p:ext uri="{BB962C8B-B14F-4D97-AF65-F5344CB8AC3E}">
        <p14:creationId xmlns:p14="http://schemas.microsoft.com/office/powerpoint/2010/main" val="381908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Terminology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143000"/>
            <a:ext cx="2514600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Isometric Planes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177" y="1828800"/>
            <a:ext cx="7636823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Planes representing the faces of cube as well as other planes parallel to these planes are termed as Isometric planes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4765357"/>
            <a:ext cx="3276600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Non-Isometric Planes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314" y="35007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Note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73579" y="3731567"/>
            <a:ext cx="495300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70314" y="3348334"/>
            <a:ext cx="6477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/>
              <a:t>There are three isometric planes  (</a:t>
            </a:r>
            <a:r>
              <a:rPr lang="en-US" sz="2200" b="1" dirty="0">
                <a:solidFill>
                  <a:schemeClr val="accent4"/>
                </a:solidFill>
              </a:rPr>
              <a:t>Left Isometric plane</a:t>
            </a:r>
            <a:r>
              <a:rPr lang="en-US" sz="2200" b="1" dirty="0"/>
              <a:t>, </a:t>
            </a:r>
            <a:r>
              <a:rPr lang="en-US" sz="2200" b="1" dirty="0">
                <a:solidFill>
                  <a:schemeClr val="accent4"/>
                </a:solidFill>
              </a:rPr>
              <a:t>Right Isometric plane </a:t>
            </a:r>
            <a:r>
              <a:rPr lang="en-US" sz="2200" b="1" dirty="0"/>
              <a:t>and </a:t>
            </a:r>
            <a:r>
              <a:rPr lang="en-US" sz="2200" b="1" dirty="0">
                <a:solidFill>
                  <a:schemeClr val="accent4"/>
                </a:solidFill>
              </a:rPr>
              <a:t>Top Isometric plane</a:t>
            </a:r>
            <a:r>
              <a:rPr lang="en-US" sz="2200" b="1" dirty="0"/>
              <a:t>) containing any two isometric axis.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81000" y="3276600"/>
            <a:ext cx="78812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1000" y="4495800"/>
            <a:ext cx="78812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886" y="5410199"/>
            <a:ext cx="7636823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Planes not parallel to isometric planes are Non-Isometric planes</a:t>
            </a:r>
          </a:p>
        </p:txBody>
      </p:sp>
    </p:spTree>
    <p:extLst>
      <p:ext uri="{BB962C8B-B14F-4D97-AF65-F5344CB8AC3E}">
        <p14:creationId xmlns:p14="http://schemas.microsoft.com/office/powerpoint/2010/main" val="20715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eeta\Downloads\New Doc 2019-10-07 18.33.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59" y="1295400"/>
            <a:ext cx="543508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Terminology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53094" y="3593068"/>
            <a:ext cx="2371106" cy="369332"/>
            <a:chOff x="753094" y="3593068"/>
            <a:chExt cx="2371106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362200" y="3777734"/>
              <a:ext cx="762000" cy="10846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53094" y="3593068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Isometric plane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29200" y="2209800"/>
            <a:ext cx="3124200" cy="369332"/>
            <a:chOff x="-228600" y="3593068"/>
            <a:chExt cx="3124200" cy="369332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-228600" y="3593068"/>
              <a:ext cx="914400" cy="18466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53094" y="3593068"/>
              <a:ext cx="2142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Non-Isometric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616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heeta\Downloads\New Doc 2019-10-07 18.40.50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211">
            <a:off x="5043597" y="2058579"/>
            <a:ext cx="395020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1"/>
            <a:ext cx="7772400" cy="83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Isometric Scale - construction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5005" y="5638800"/>
            <a:ext cx="196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Isometric 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177" y="990600"/>
            <a:ext cx="2514600" cy="4924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Isometric Scale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177" y="1676400"/>
            <a:ext cx="6189023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Isometric projection is drawn using Isometric scale, which convert </a:t>
            </a:r>
            <a:r>
              <a:rPr lang="en-US" sz="2400" b="1" dirty="0">
                <a:solidFill>
                  <a:schemeClr val="accent1"/>
                </a:solidFill>
              </a:rPr>
              <a:t>true lengths into isometric lengths</a:t>
            </a:r>
            <a:r>
              <a:rPr lang="en-US" sz="2400" b="1" dirty="0"/>
              <a:t> which are </a:t>
            </a:r>
            <a:r>
              <a:rPr lang="en-US" sz="2400" b="1" dirty="0">
                <a:solidFill>
                  <a:schemeClr val="accent4"/>
                </a:solidFill>
              </a:rPr>
              <a:t>foreshortened</a:t>
            </a:r>
            <a:r>
              <a:rPr lang="en-US" sz="2400" b="1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250" y="3425714"/>
            <a:ext cx="5105618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In Isometric projection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917" y="4060562"/>
            <a:ext cx="4716483" cy="4308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</a:rPr>
              <a:t>Isometric length = 0.82 * Actual length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8917" y="4731809"/>
            <a:ext cx="4716483" cy="43088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solidFill>
                  <a:schemeClr val="tx2"/>
                </a:solidFill>
              </a:rPr>
              <a:t>Along the direction of 3 isometric axes</a:t>
            </a:r>
          </a:p>
        </p:txBody>
      </p:sp>
    </p:spTree>
    <p:extLst>
      <p:ext uri="{BB962C8B-B14F-4D97-AF65-F5344CB8AC3E}">
        <p14:creationId xmlns:p14="http://schemas.microsoft.com/office/powerpoint/2010/main" val="236357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2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6187</TotalTime>
  <Words>766</Words>
  <Application>Microsoft Office PowerPoint</Application>
  <PresentationFormat>On-screen Show (4:3)</PresentationFormat>
  <Paragraphs>99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Engineering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Graphics</dc:title>
  <dc:creator>chetan</dc:creator>
  <cp:lastModifiedBy>vikash kumar</cp:lastModifiedBy>
  <cp:revision>87</cp:revision>
  <dcterms:created xsi:type="dcterms:W3CDTF">2006-08-16T00:00:00Z</dcterms:created>
  <dcterms:modified xsi:type="dcterms:W3CDTF">2023-06-06T03:09:59Z</dcterms:modified>
</cp:coreProperties>
</file>